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49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22163-0E1A-438F-AEC8-C9DB84F6AB94}" type="datetimeFigureOut">
              <a:rPr lang="en-US" smtClean="0"/>
              <a:t>7/13/15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C4D81D-AB68-48CA-AC5D-401423B6FB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22163-0E1A-438F-AEC8-C9DB84F6AB94}" type="datetimeFigureOut">
              <a:rPr lang="en-US" smtClean="0"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C4D81D-AB68-48CA-AC5D-401423B6F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22163-0E1A-438F-AEC8-C9DB84F6AB94}" type="datetimeFigureOut">
              <a:rPr lang="en-US" smtClean="0"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C4D81D-AB68-48CA-AC5D-401423B6F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22163-0E1A-438F-AEC8-C9DB84F6AB94}" type="datetimeFigureOut">
              <a:rPr lang="en-US" smtClean="0"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C4D81D-AB68-48CA-AC5D-401423B6F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22163-0E1A-438F-AEC8-C9DB84F6AB94}" type="datetimeFigureOut">
              <a:rPr lang="en-US" smtClean="0"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C4D81D-AB68-48CA-AC5D-401423B6FB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22163-0E1A-438F-AEC8-C9DB84F6AB94}" type="datetimeFigureOut">
              <a:rPr lang="en-US" smtClean="0"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C4D81D-AB68-48CA-AC5D-401423B6F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22163-0E1A-438F-AEC8-C9DB84F6AB94}" type="datetimeFigureOut">
              <a:rPr lang="en-US" smtClean="0"/>
              <a:t>7/13/15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C4D81D-AB68-48CA-AC5D-401423B6F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22163-0E1A-438F-AEC8-C9DB84F6AB94}" type="datetimeFigureOut">
              <a:rPr lang="en-US" smtClean="0"/>
              <a:t>7/13/15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C4D81D-AB68-48CA-AC5D-401423B6F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22163-0E1A-438F-AEC8-C9DB84F6AB94}" type="datetimeFigureOut">
              <a:rPr lang="en-US" smtClean="0"/>
              <a:t>7/13/15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C4D81D-AB68-48CA-AC5D-401423B6FB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22163-0E1A-438F-AEC8-C9DB84F6AB94}" type="datetimeFigureOut">
              <a:rPr lang="en-US" smtClean="0"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C4D81D-AB68-48CA-AC5D-401423B6F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22163-0E1A-438F-AEC8-C9DB84F6AB94}" type="datetimeFigureOut">
              <a:rPr lang="en-US" smtClean="0"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C4D81D-AB68-48CA-AC5D-401423B6FB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A322163-0E1A-438F-AEC8-C9DB84F6AB94}" type="datetimeFigureOut">
              <a:rPr lang="en-US" smtClean="0"/>
              <a:t>7/13/15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DC4D81D-AB68-48CA-AC5D-401423B6FBB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Music for Special Learners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How prepared are we?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45" y="2545384"/>
            <a:ext cx="3810000" cy="278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1"/>
          <a:stretch/>
        </p:blipFill>
        <p:spPr bwMode="auto">
          <a:xfrm>
            <a:off x="432328" y="2545384"/>
            <a:ext cx="3831875" cy="180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800" y="4655113"/>
            <a:ext cx="2902527" cy="19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35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Education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Colwell &amp; Thompson (</a:t>
            </a:r>
            <a:r>
              <a:rPr lang="en-US" sz="4000" dirty="0"/>
              <a:t>2000</a:t>
            </a:r>
            <a:r>
              <a:rPr lang="en-US" sz="4000" dirty="0" smtClean="0"/>
              <a:t>)</a:t>
            </a:r>
          </a:p>
          <a:p>
            <a:r>
              <a:rPr lang="en-US" sz="4000" dirty="0" smtClean="0"/>
              <a:t>74% offered a special education course at all</a:t>
            </a:r>
          </a:p>
          <a:p>
            <a:r>
              <a:rPr lang="en-US" sz="4000" dirty="0" smtClean="0"/>
              <a:t>21% offered</a:t>
            </a:r>
          </a:p>
          <a:p>
            <a:pPr marL="82296" indent="0">
              <a:buNone/>
            </a:pPr>
            <a:r>
              <a:rPr lang="en-US" sz="4000" dirty="0" smtClean="0"/>
              <a:t>Music-specific</a:t>
            </a:r>
          </a:p>
          <a:p>
            <a:r>
              <a:rPr lang="en-US" sz="4000" dirty="0" smtClean="0"/>
              <a:t>College </a:t>
            </a:r>
            <a:r>
              <a:rPr lang="en-US" sz="4000" dirty="0"/>
              <a:t>of </a:t>
            </a:r>
            <a:endParaRPr lang="en-US" sz="4000" dirty="0" smtClean="0"/>
          </a:p>
          <a:p>
            <a:pPr marL="82296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Education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124200"/>
            <a:ext cx="41433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22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Music-Specific SPED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4300" dirty="0"/>
              <a:t>Salvador (2010</a:t>
            </a:r>
            <a:r>
              <a:rPr lang="en-US" sz="4300" dirty="0" smtClean="0"/>
              <a:t>)</a:t>
            </a:r>
          </a:p>
          <a:p>
            <a:r>
              <a:rPr lang="en-US" sz="4300" dirty="0" smtClean="0"/>
              <a:t>30% require, 40% offer</a:t>
            </a:r>
          </a:p>
          <a:p>
            <a:r>
              <a:rPr lang="en-US" sz="4300" dirty="0" smtClean="0"/>
              <a:t>60% “integrate”</a:t>
            </a:r>
          </a:p>
          <a:p>
            <a:pPr marL="82296" indent="0">
              <a:buNone/>
            </a:pPr>
            <a:endParaRPr lang="en-US" sz="4300" dirty="0"/>
          </a:p>
          <a:p>
            <a:r>
              <a:rPr lang="en-US" sz="4300" dirty="0"/>
              <a:t>Why so low</a:t>
            </a:r>
            <a:r>
              <a:rPr lang="en-US" sz="4300" dirty="0" smtClean="0"/>
              <a:t>?</a:t>
            </a:r>
          </a:p>
          <a:p>
            <a:r>
              <a:rPr lang="en-US" sz="4300" dirty="0" smtClean="0"/>
              <a:t>Heller 1994,</a:t>
            </a:r>
          </a:p>
          <a:p>
            <a:pPr marL="82296" indent="0">
              <a:buNone/>
            </a:pPr>
            <a:r>
              <a:rPr lang="en-US" sz="4300" dirty="0" smtClean="0"/>
              <a:t>27% faculty </a:t>
            </a:r>
          </a:p>
          <a:p>
            <a:pPr marL="82296" indent="0">
              <a:buNone/>
            </a:pPr>
            <a:r>
              <a:rPr lang="en-US" sz="4300" dirty="0" smtClean="0"/>
              <a:t>SPED training</a:t>
            </a:r>
            <a:endParaRPr lang="en-US" sz="4300" dirty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78513"/>
            <a:ext cx="3733800" cy="240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12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24384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pick up the slack?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71575"/>
            <a:ext cx="7498080" cy="480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Trial and error…</a:t>
            </a:r>
          </a:p>
          <a:p>
            <a:r>
              <a:rPr lang="en-US" sz="4000" dirty="0" smtClean="0"/>
              <a:t>Special Education teachers</a:t>
            </a:r>
          </a:p>
          <a:p>
            <a:r>
              <a:rPr lang="en-US" sz="4000" dirty="0" smtClean="0"/>
              <a:t>Other music educators</a:t>
            </a:r>
          </a:p>
          <a:p>
            <a:r>
              <a:rPr lang="en-US" sz="4000" dirty="0" smtClean="0"/>
              <a:t>Music Educators Journal </a:t>
            </a:r>
          </a:p>
          <a:p>
            <a:r>
              <a:rPr lang="en-US" sz="4000" dirty="0" smtClean="0"/>
              <a:t>Conference sessions</a:t>
            </a:r>
          </a:p>
          <a:p>
            <a:r>
              <a:rPr lang="en-US" sz="4000" dirty="0" smtClean="0"/>
              <a:t>Make addressing the needs of special learners a PRIORITY, not an AFTERTHOUGHT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5681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Colwell, C. M., &amp; Thompson, L. K. (2000). “Inclusion” of information on mainstreaming </a:t>
            </a:r>
            <a:r>
              <a:rPr lang="en-US" sz="2400" dirty="0" smtClean="0"/>
              <a:t>in undergraduate </a:t>
            </a:r>
            <a:r>
              <a:rPr lang="en-US" sz="2400" dirty="0"/>
              <a:t>music education curricula. </a:t>
            </a:r>
            <a:r>
              <a:rPr lang="en-US" sz="2400" i="1" dirty="0"/>
              <a:t>Journal of Music Therapy</a:t>
            </a:r>
            <a:r>
              <a:rPr lang="en-US" sz="2400" dirty="0"/>
              <a:t>, </a:t>
            </a:r>
            <a:r>
              <a:rPr lang="en-US" sz="2400" i="1" dirty="0"/>
              <a:t>37</a:t>
            </a:r>
            <a:r>
              <a:rPr lang="en-US" sz="2400" dirty="0"/>
              <a:t>(3), 205–221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Salvador, K.(2010). </a:t>
            </a:r>
            <a:r>
              <a:rPr lang="en-US" sz="2400" i="1" dirty="0" smtClean="0"/>
              <a:t>Who isn’t a special learner? A survey of how music teacher education programs prepare future educators to work with exceptional populations. </a:t>
            </a:r>
            <a:r>
              <a:rPr lang="en-US" sz="2400" dirty="0" smtClean="0"/>
              <a:t>Journal of Music Teacher Education, 20(1). (27-38).</a:t>
            </a:r>
          </a:p>
          <a:p>
            <a:r>
              <a:rPr lang="en-US" sz="2400" dirty="0"/>
              <a:t>Heller, L. (1994). </a:t>
            </a:r>
            <a:r>
              <a:rPr lang="en-US" sz="2400" i="1" dirty="0"/>
              <a:t>Undergraduate music teacher preparation for mainstreaming: A survey </a:t>
            </a:r>
            <a:r>
              <a:rPr lang="en-US" sz="2400" i="1" dirty="0" smtClean="0"/>
              <a:t>of music </a:t>
            </a:r>
            <a:r>
              <a:rPr lang="en-US" sz="2400" i="1" dirty="0"/>
              <a:t>education teacher training institutions in the Great Lakes region of the United </a:t>
            </a:r>
            <a:r>
              <a:rPr lang="en-US" sz="2400" i="1" dirty="0" smtClean="0"/>
              <a:t>States</a:t>
            </a:r>
            <a:r>
              <a:rPr lang="en-US" sz="2400" dirty="0" smtClean="0"/>
              <a:t>. Unpublished </a:t>
            </a:r>
            <a:r>
              <a:rPr lang="en-US" sz="2400" dirty="0"/>
              <a:t>doctoral dissertation, Michigan State University, East Lansing.</a:t>
            </a:r>
          </a:p>
        </p:txBody>
      </p:sp>
    </p:spTree>
    <p:extLst>
      <p:ext uri="{BB962C8B-B14F-4D97-AF65-F5344CB8AC3E}">
        <p14:creationId xmlns:p14="http://schemas.microsoft.com/office/powerpoint/2010/main" val="230161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471</TotalTime>
  <Words>244</Words>
  <Application>Microsoft Macintosh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Solstice</vt:lpstr>
      <vt:lpstr>Music for Special Learners</vt:lpstr>
      <vt:lpstr>Special Education Courses</vt:lpstr>
      <vt:lpstr>Music-Specific SPED Classes</vt:lpstr>
      <vt:lpstr>How do we pick up the slack?</vt:lpstr>
      <vt:lpstr>Bibliography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for Special Learners</dc:title>
  <dc:creator>kmbuche</dc:creator>
  <cp:lastModifiedBy>Mitchell Robinson</cp:lastModifiedBy>
  <cp:revision>31</cp:revision>
  <dcterms:created xsi:type="dcterms:W3CDTF">2015-07-10T01:08:11Z</dcterms:created>
  <dcterms:modified xsi:type="dcterms:W3CDTF">2015-07-13T20:14:45Z</dcterms:modified>
</cp:coreProperties>
</file>