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5" d="100"/>
          <a:sy n="35" d="100"/>
        </p:scale>
        <p:origin x="-2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0625-5EF7-4642-BDCA-E50E3D4900CC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AB9F-6DB4-294C-B096-8E7903227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3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0625-5EF7-4642-BDCA-E50E3D4900CC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AB9F-6DB4-294C-B096-8E7903227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7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0625-5EF7-4642-BDCA-E50E3D4900CC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AB9F-6DB4-294C-B096-8E7903227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2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0625-5EF7-4642-BDCA-E50E3D4900CC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AB9F-6DB4-294C-B096-8E7903227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97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0625-5EF7-4642-BDCA-E50E3D4900CC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AB9F-6DB4-294C-B096-8E7903227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18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0625-5EF7-4642-BDCA-E50E3D4900CC}" type="datetimeFigureOut">
              <a:rPr lang="en-US" smtClean="0"/>
              <a:t>7/17/15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AB9F-6DB4-294C-B096-8E7903227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3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0625-5EF7-4642-BDCA-E50E3D4900CC}" type="datetimeFigureOut">
              <a:rPr lang="en-US" smtClean="0"/>
              <a:t>7/17/15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AB9F-6DB4-294C-B096-8E7903227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2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0625-5EF7-4642-BDCA-E50E3D4900CC}" type="datetimeFigureOut">
              <a:rPr lang="en-US" smtClean="0"/>
              <a:t>7/17/15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AB9F-6DB4-294C-B096-8E7903227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2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0625-5EF7-4642-BDCA-E50E3D4900CC}" type="datetimeFigureOut">
              <a:rPr lang="en-US" smtClean="0"/>
              <a:t>7/17/15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AB9F-6DB4-294C-B096-8E7903227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82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0625-5EF7-4642-BDCA-E50E3D4900CC}" type="datetimeFigureOut">
              <a:rPr lang="en-US" smtClean="0"/>
              <a:t>7/17/15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AB9F-6DB4-294C-B096-8E7903227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9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0625-5EF7-4642-BDCA-E50E3D4900CC}" type="datetimeFigureOut">
              <a:rPr lang="en-US" smtClean="0"/>
              <a:t>7/17/15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BAB9F-6DB4-294C-B096-8E7903227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2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60625-5EF7-4642-BDCA-E50E3D4900CC}" type="datetimeFigureOut">
              <a:rPr lang="en-US" smtClean="0"/>
              <a:t>7/17/15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BAB9F-6DB4-294C-B096-8E7903227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00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StephenVecchio/Desktop/MUS%20863/presentation/counting%20stars%20PS22.mo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StephenVecchio/Desktop/presentation/IMG_0042.MO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58357"/>
            <a:ext cx="7772400" cy="1470025"/>
          </a:xfrm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Pop Music in the classroom?...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25965"/>
            <a:ext cx="6400800" cy="1752600"/>
          </a:xfrm>
        </p:spPr>
        <p:txBody>
          <a:bodyPr/>
          <a:lstStyle/>
          <a:p>
            <a:r>
              <a:rPr lang="en-US" i="1" dirty="0" smtClean="0">
                <a:solidFill>
                  <a:schemeClr val="bg1"/>
                </a:solidFill>
              </a:rPr>
              <a:t>The haters </a:t>
            </a:r>
            <a:r>
              <a:rPr lang="en-US" i="1" dirty="0" err="1" smtClean="0">
                <a:solidFill>
                  <a:schemeClr val="bg1"/>
                </a:solidFill>
              </a:rPr>
              <a:t>gonna</a:t>
            </a:r>
            <a:r>
              <a:rPr lang="en-US" i="1" dirty="0" smtClean="0">
                <a:solidFill>
                  <a:schemeClr val="bg1"/>
                </a:solidFill>
              </a:rPr>
              <a:t> hate, hate, hate, hate, hate…</a:t>
            </a:r>
            <a:endParaRPr lang="en-US" i="1" dirty="0">
              <a:solidFill>
                <a:schemeClr val="bg1"/>
              </a:solidFill>
            </a:endParaRPr>
          </a:p>
        </p:txBody>
      </p:sp>
      <p:pic>
        <p:nvPicPr>
          <p:cNvPr id="4" name="Picture 3" descr="2015 blog header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1" y="3274219"/>
            <a:ext cx="4635500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86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Good morning!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250"/>
            <a:ext cx="8229600" cy="51911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Ready to sing?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Example 1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Example 2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Which did you prefer? Honestly?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How about these </a:t>
            </a:r>
            <a:r>
              <a:rPr lang="en-US" dirty="0" smtClean="0">
                <a:solidFill>
                  <a:srgbClr val="FFFFFF"/>
                </a:solidFill>
                <a:hlinkClick r:id="rId2" action="ppaction://hlinkfile"/>
              </a:rPr>
              <a:t>kids</a:t>
            </a:r>
            <a:r>
              <a:rPr lang="en-US" dirty="0" smtClean="0">
                <a:solidFill>
                  <a:srgbClr val="FFFFFF"/>
                </a:solidFill>
              </a:rPr>
              <a:t>?</a:t>
            </a:r>
          </a:p>
          <a:p>
            <a:pPr lvl="2"/>
            <a:endParaRPr lang="en-US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T</a:t>
            </a:r>
            <a:r>
              <a:rPr lang="en-US" dirty="0" smtClean="0">
                <a:solidFill>
                  <a:srgbClr val="FFFFFF"/>
                </a:solidFill>
              </a:rPr>
              <a:t>oo much caution in approaching pop music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Instructors advise against	it, teachers avoid using it.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Is it because of the </a:t>
            </a:r>
            <a:r>
              <a:rPr lang="en-US" dirty="0" err="1" smtClean="0">
                <a:solidFill>
                  <a:srgbClr val="FFFFFF"/>
                </a:solidFill>
              </a:rPr>
              <a:t>Lojeski</a:t>
            </a:r>
            <a:r>
              <a:rPr lang="en-US" dirty="0" smtClean="0">
                <a:solidFill>
                  <a:srgbClr val="FFFFFF"/>
                </a:solidFill>
              </a:rPr>
              <a:t> arrangements?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Why? It keeps kids attention and keeps class cool and relevant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Do kids still say “cool”?</a:t>
            </a:r>
          </a:p>
          <a:p>
            <a:pPr lvl="2"/>
            <a:endParaRPr lang="en-US" dirty="0">
              <a:solidFill>
                <a:srgbClr val="FFFFFF"/>
              </a:solidFill>
            </a:endParaRPr>
          </a:p>
          <a:p>
            <a:pPr lvl="2"/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452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9250"/>
            <a:ext cx="8229600" cy="63500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No, </a:t>
            </a:r>
            <a:r>
              <a:rPr lang="en-US" dirty="0" err="1" smtClean="0">
                <a:solidFill>
                  <a:srgbClr val="FFFFFF"/>
                </a:solidFill>
              </a:rPr>
              <a:t>Bieber</a:t>
            </a:r>
            <a:r>
              <a:rPr lang="en-US" dirty="0" smtClean="0">
                <a:solidFill>
                  <a:srgbClr val="FFFFFF"/>
                </a:solidFill>
              </a:rPr>
              <a:t> isn’t Brahms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Perry isn’t Paganini and Swift isn’t Shostakovich 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Still has inherent musical value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Do they have a melody?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Harmonic structure?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Instrumentation?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It </a:t>
            </a:r>
            <a:r>
              <a:rPr lang="en-US" i="1" dirty="0" smtClean="0">
                <a:solidFill>
                  <a:srgbClr val="FFFFFF"/>
                </a:solidFill>
              </a:rPr>
              <a:t>IS </a:t>
            </a:r>
            <a:r>
              <a:rPr lang="en-US" dirty="0" smtClean="0">
                <a:solidFill>
                  <a:srgbClr val="FFFFFF"/>
                </a:solidFill>
              </a:rPr>
              <a:t>music, and it means something to your students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Use it as a bridge between new and old</a:t>
            </a:r>
          </a:p>
          <a:p>
            <a:pPr lvl="3"/>
            <a:r>
              <a:rPr lang="en-US" dirty="0" smtClean="0">
                <a:solidFill>
                  <a:srgbClr val="FFFFFF"/>
                </a:solidFill>
              </a:rPr>
              <a:t>How many of you would rather listen to Vivaldi than Bruno Mars?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Remember who you are teaching as well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Are all of your students going to grow up to be professional composers? 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They will all be musicians</a:t>
            </a:r>
          </a:p>
          <a:p>
            <a:pPr lvl="3"/>
            <a:r>
              <a:rPr lang="en-US" dirty="0" smtClean="0">
                <a:solidFill>
                  <a:srgbClr val="FFFFFF"/>
                </a:solidFill>
              </a:rPr>
              <a:t>And in their own right, music educators and advocates</a:t>
            </a:r>
          </a:p>
        </p:txBody>
      </p:sp>
    </p:spTree>
    <p:extLst>
      <p:ext uri="{BB962C8B-B14F-4D97-AF65-F5344CB8AC3E}">
        <p14:creationId xmlns:p14="http://schemas.microsoft.com/office/powerpoint/2010/main" val="1853799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Adaptation and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Elementary perspective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Year 1 and year 2: Recorder Karate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  <a:hlinkClick r:id="rId2" action="ppaction://hlinkfile"/>
              </a:rPr>
              <a:t>Video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MS Choir perspective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Incorporates democracy 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Tests my musical knowledge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Choir numbers have increased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Parent support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986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Few Activities I have used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250"/>
            <a:ext cx="8229600" cy="52546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Elementary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Recorder Karate</a:t>
            </a:r>
          </a:p>
          <a:p>
            <a:pPr lvl="1"/>
            <a:r>
              <a:rPr lang="en-US" dirty="0" err="1" smtClean="0">
                <a:solidFill>
                  <a:srgbClr val="FFFFFF"/>
                </a:solidFill>
              </a:rPr>
              <a:t>Rock’N’Roll</a:t>
            </a:r>
            <a:r>
              <a:rPr lang="en-US" dirty="0" smtClean="0">
                <a:solidFill>
                  <a:srgbClr val="FFFFFF"/>
                </a:solidFill>
              </a:rPr>
              <a:t> composition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Harmonization activities</a:t>
            </a:r>
          </a:p>
          <a:p>
            <a:pPr lvl="2"/>
            <a:r>
              <a:rPr lang="en-US" dirty="0" err="1" smtClean="0">
                <a:solidFill>
                  <a:srgbClr val="FFFFFF"/>
                </a:solidFill>
              </a:rPr>
              <a:t>Shouldice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(2011) gives examples with </a:t>
            </a:r>
            <a:r>
              <a:rPr lang="en-US" dirty="0" err="1" smtClean="0">
                <a:solidFill>
                  <a:srgbClr val="FFFFFF"/>
                </a:solidFill>
              </a:rPr>
              <a:t>boomwhackers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Middle School Choir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Harmonization/improvisation activities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Ready to sing again? (I-IV-V-I for </a:t>
            </a:r>
            <a:r>
              <a:rPr lang="en-US" dirty="0" err="1" smtClean="0">
                <a:solidFill>
                  <a:srgbClr val="FFFFFF"/>
                </a:solidFill>
              </a:rPr>
              <a:t>Wavin</a:t>
            </a:r>
            <a:r>
              <a:rPr lang="en-US" dirty="0" smtClean="0">
                <a:solidFill>
                  <a:srgbClr val="FFFFFF"/>
                </a:solidFill>
              </a:rPr>
              <a:t>’ Flag)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Parody Projects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Introduce new instruments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Or make opportunities for those who play others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Melodic or Rhythmic Dictation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Or figure out a melody in </a:t>
            </a:r>
            <a:r>
              <a:rPr lang="en-US" dirty="0" err="1" smtClean="0">
                <a:solidFill>
                  <a:srgbClr val="FFFFFF"/>
                </a:solidFill>
              </a:rPr>
              <a:t>solfege</a:t>
            </a:r>
            <a:endParaRPr lang="en-US" dirty="0" smtClean="0">
              <a:solidFill>
                <a:srgbClr val="FFFFFF"/>
              </a:solidFill>
            </a:endParaRP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8908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7126"/>
            <a:ext cx="8229600" cy="541337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Keep an open mind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Keep it simple, keep it creative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Arrange your own music! 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Many arrangements sound nothing like the song itself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You don’t have to let it take over!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Use it to supplement material, not replace it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Use it as a bridge to open students to the whole world of music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And always, check it first for content and context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820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319</Words>
  <Application>Microsoft Macintosh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Pop Music in the classroom?...</vt:lpstr>
      <vt:lpstr>Good morning!</vt:lpstr>
      <vt:lpstr>PowerPoint Presentation</vt:lpstr>
      <vt:lpstr>Adaptation and Results</vt:lpstr>
      <vt:lpstr>A Few Activities I have used</vt:lpstr>
      <vt:lpstr>Your Turn</vt:lpstr>
    </vt:vector>
  </TitlesOfParts>
  <Company>Student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Vecchio</dc:creator>
  <cp:lastModifiedBy>Mitchell Robinson</cp:lastModifiedBy>
  <cp:revision>3</cp:revision>
  <dcterms:created xsi:type="dcterms:W3CDTF">2015-07-16T23:37:35Z</dcterms:created>
  <dcterms:modified xsi:type="dcterms:W3CDTF">2015-07-17T17:12:21Z</dcterms:modified>
</cp:coreProperties>
</file>