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3016" autoAdjust="0"/>
  </p:normalViewPr>
  <p:slideViewPr>
    <p:cSldViewPr snapToGrid="0">
      <p:cViewPr varScale="1">
        <p:scale>
          <a:sx n="27" d="100"/>
          <a:sy n="27" d="100"/>
        </p:scale>
        <p:origin x="-2928"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BBA0D2-6736-49A2-9D52-E175334E539C}" type="datetimeFigureOut">
              <a:rPr lang="en-US" smtClean="0"/>
              <a:t>7/17/15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07893E-E35A-4BAE-B864-2E54FBF58474}" type="slidenum">
              <a:rPr lang="en-US" smtClean="0"/>
              <a:t>‹#›</a:t>
            </a:fld>
            <a:endParaRPr lang="en-US"/>
          </a:p>
        </p:txBody>
      </p:sp>
    </p:spTree>
    <p:extLst>
      <p:ext uri="{BB962C8B-B14F-4D97-AF65-F5344CB8AC3E}">
        <p14:creationId xmlns:p14="http://schemas.microsoft.com/office/powerpoint/2010/main" val="1337819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Conway and Holcomb found that mentors are made, not born, and are involved with a continuous process</a:t>
            </a:r>
            <a:r>
              <a:rPr lang="en-US" baseline="0" dirty="0" smtClean="0"/>
              <a:t> of “becoming” a better mentor—just as we are always involved with becoming a better teacher. They also found a number of challenges for the mentor: the mentor, in fact, also needs a mentor, someone who can continue to guide them in teaching. They also found that taking on additional responsibilities of a mentee made time management more difficult. Finding ways to communicate appropriately with the mentee, and striking a balance of mentor, instead of evaluator, was also discussed. </a:t>
            </a:r>
          </a:p>
          <a:p>
            <a:endParaRPr lang="en-US" dirty="0" smtClean="0"/>
          </a:p>
          <a:p>
            <a:r>
              <a:rPr lang="en-US" dirty="0" smtClean="0"/>
              <a:t>Robinson examined the effects of mentoring on the experienced</a:t>
            </a:r>
            <a:r>
              <a:rPr lang="en-US" baseline="0" dirty="0" smtClean="0"/>
              <a:t> teacher and suggested that by providing the experienced teacher with the opportunity to mentor, we may give them space to grow within the profession, rather than watching the leave the profession. He also found that through mentoring, experienced teachers became aware of their own best practices and found validation or confidence in them, and were able to reflect on their teaching and therefore, grew as professionals.</a:t>
            </a:r>
          </a:p>
          <a:p>
            <a:endParaRPr lang="en-US" baseline="0" dirty="0" smtClean="0"/>
          </a:p>
          <a:p>
            <a:r>
              <a:rPr lang="en-US" baseline="0" dirty="0" smtClean="0"/>
              <a:t>Smith stresses the relational aspect of being a mentor. By building and nurturing a supportive and caring relationship with our mentee that is based on affirmation, we’ll set them up with the success they need to lead our classroom (and theirs)</a:t>
            </a:r>
          </a:p>
          <a:p>
            <a:endParaRPr lang="en-US" baseline="0" dirty="0" smtClean="0"/>
          </a:p>
          <a:p>
            <a:r>
              <a:rPr lang="en-US" baseline="0" dirty="0" smtClean="0"/>
              <a:t>Campbell and </a:t>
            </a:r>
            <a:r>
              <a:rPr lang="en-US" baseline="0" dirty="0" err="1" smtClean="0"/>
              <a:t>Brummett</a:t>
            </a:r>
            <a:r>
              <a:rPr lang="en-US" baseline="0" dirty="0" smtClean="0"/>
              <a:t> touch a bit on teacher identity and state that it is part of the mentor’s role to help their mentee develop their teacher identity. They also encourage having conversations with the mentee that stretch their way of thinking about teaching and music, or even their values and assumptions. In their eyes, the mentor/mentee relationship has four main stages, </a:t>
            </a:r>
            <a:r>
              <a:rPr lang="en-US" baseline="0" dirty="0" err="1" smtClean="0"/>
              <a:t>progessing</a:t>
            </a:r>
            <a:r>
              <a:rPr lang="en-US" baseline="0" dirty="0" smtClean="0"/>
              <a:t> from model, to coach, to friend, and then to partner teacher.</a:t>
            </a:r>
          </a:p>
          <a:p>
            <a:endParaRPr lang="en-US" baseline="0" dirty="0" smtClean="0"/>
          </a:p>
          <a:p>
            <a:r>
              <a:rPr lang="en-US" baseline="0" dirty="0" smtClean="0"/>
              <a:t>Edwards and </a:t>
            </a:r>
            <a:r>
              <a:rPr lang="en-US" baseline="0" dirty="0" err="1" smtClean="0"/>
              <a:t>Dendler</a:t>
            </a:r>
            <a:r>
              <a:rPr lang="en-US" baseline="0" dirty="0" smtClean="0"/>
              <a:t>, while echoing many sentiments already presented, stress the importance of the beginning stages of the relationship. By ensuring a good match between the two and by setting the classroom up in a welcoming way (calling the mentee a “</a:t>
            </a:r>
            <a:r>
              <a:rPr lang="en-US" baseline="0" dirty="0" err="1" smtClean="0"/>
              <a:t>coteacher</a:t>
            </a:r>
            <a:r>
              <a:rPr lang="en-US" baseline="0" dirty="0" smtClean="0"/>
              <a:t>, for instance), and by providing the mentee with experience and credibility in the very first week, the mentee will be set up for success. They recommend calling the mentee a “</a:t>
            </a:r>
            <a:r>
              <a:rPr lang="en-US" baseline="0" dirty="0" err="1" smtClean="0"/>
              <a:t>Coteacher</a:t>
            </a:r>
            <a:r>
              <a:rPr lang="en-US" baseline="0" dirty="0" smtClean="0"/>
              <a:t>’ in front of </a:t>
            </a:r>
            <a:r>
              <a:rPr lang="en-US" baseline="0" dirty="0" err="1" smtClean="0"/>
              <a:t>of</a:t>
            </a:r>
            <a:r>
              <a:rPr lang="en-US" baseline="0" dirty="0" smtClean="0"/>
              <a:t> the students to provide </a:t>
            </a:r>
            <a:r>
              <a:rPr lang="en-US" baseline="0" smtClean="0"/>
              <a:t>this credibility.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A07893E-E35A-4BAE-B864-2E54FBF58474}" type="slidenum">
              <a:rPr lang="en-US" smtClean="0"/>
              <a:t>3</a:t>
            </a:fld>
            <a:endParaRPr lang="en-US"/>
          </a:p>
        </p:txBody>
      </p:sp>
    </p:spTree>
    <p:extLst>
      <p:ext uri="{BB962C8B-B14F-4D97-AF65-F5344CB8AC3E}">
        <p14:creationId xmlns:p14="http://schemas.microsoft.com/office/powerpoint/2010/main" val="1691462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7/17/15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7/17/15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7/17/15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7/17/15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7/17/15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7/17/15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7/17/15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7/17/15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7/17/15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7/17/15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7/17/15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7/17/15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7/17/15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7/17/15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7/17/15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7/17/15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7/17/15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3.png"/><Relationship Id="rId21" Type="http://schemas.openxmlformats.org/officeDocument/2006/relationships/image" Target="../media/image4.png"/><Relationship Id="rId22" Type="http://schemas.openxmlformats.org/officeDocument/2006/relationships/image" Target="../media/image5.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7/17/15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t>Mentoring Pre-Service Music Educators</a:t>
            </a:r>
            <a:endParaRPr lang="en-US" sz="6000" dirty="0"/>
          </a:p>
        </p:txBody>
      </p:sp>
      <p:sp>
        <p:nvSpPr>
          <p:cNvPr id="3" name="Subtitle 2"/>
          <p:cNvSpPr>
            <a:spLocks noGrp="1"/>
          </p:cNvSpPr>
          <p:nvPr>
            <p:ph type="subTitle" idx="1"/>
          </p:nvPr>
        </p:nvSpPr>
        <p:spPr/>
        <p:txBody>
          <a:bodyPr>
            <a:normAutofit fontScale="70000" lnSpcReduction="20000"/>
          </a:bodyPr>
          <a:lstStyle/>
          <a:p>
            <a:r>
              <a:rPr lang="en-US" dirty="0" smtClean="0"/>
              <a:t>Steven </a:t>
            </a:r>
            <a:r>
              <a:rPr lang="en-US" dirty="0" err="1" smtClean="0"/>
              <a:t>Wideman</a:t>
            </a:r>
            <a:endParaRPr lang="en-US" dirty="0" smtClean="0"/>
          </a:p>
          <a:p>
            <a:r>
              <a:rPr lang="en-US" dirty="0" smtClean="0"/>
              <a:t>Michigan State University</a:t>
            </a:r>
          </a:p>
          <a:p>
            <a:r>
              <a:rPr lang="en-US" dirty="0" smtClean="0"/>
              <a:t>7/17/2015</a:t>
            </a:r>
            <a:endParaRPr lang="en-US" dirty="0"/>
          </a:p>
        </p:txBody>
      </p:sp>
    </p:spTree>
    <p:extLst>
      <p:ext uri="{BB962C8B-B14F-4D97-AF65-F5344CB8AC3E}">
        <p14:creationId xmlns:p14="http://schemas.microsoft.com/office/powerpoint/2010/main" val="116604371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this topic?</a:t>
            </a:r>
            <a:endParaRPr lang="en-US" dirty="0"/>
          </a:p>
        </p:txBody>
      </p:sp>
      <p:sp>
        <p:nvSpPr>
          <p:cNvPr id="3" name="Content Placeholder 2"/>
          <p:cNvSpPr>
            <a:spLocks noGrp="1"/>
          </p:cNvSpPr>
          <p:nvPr>
            <p:ph idx="1"/>
          </p:nvPr>
        </p:nvSpPr>
        <p:spPr/>
        <p:txBody>
          <a:bodyPr>
            <a:normAutofit/>
          </a:bodyPr>
          <a:lstStyle/>
          <a:p>
            <a:r>
              <a:rPr lang="en-US" sz="2800" dirty="0" smtClean="0"/>
              <a:t>The 2015/2016 school year</a:t>
            </a:r>
          </a:p>
          <a:p>
            <a:pPr marL="0" indent="0">
              <a:buNone/>
            </a:pPr>
            <a:endParaRPr lang="en-US" sz="2800" dirty="0" smtClean="0"/>
          </a:p>
          <a:p>
            <a:r>
              <a:rPr lang="en-US" sz="2800" dirty="0"/>
              <a:t>P</a:t>
            </a:r>
            <a:r>
              <a:rPr lang="en-US" sz="2800" dirty="0" smtClean="0"/>
              <a:t>ast experience</a:t>
            </a:r>
            <a:endParaRPr lang="en-US" sz="2800" dirty="0"/>
          </a:p>
        </p:txBody>
      </p:sp>
    </p:spTree>
    <p:extLst>
      <p:ext uri="{BB962C8B-B14F-4D97-AF65-F5344CB8AC3E}">
        <p14:creationId xmlns:p14="http://schemas.microsoft.com/office/powerpoint/2010/main" val="338602816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68082"/>
          </a:xfrm>
        </p:spPr>
        <p:txBody>
          <a:bodyPr/>
          <a:lstStyle/>
          <a:p>
            <a:r>
              <a:rPr lang="en-US" dirty="0" smtClean="0"/>
              <a:t>What does the research suggest?:</a:t>
            </a:r>
            <a:endParaRPr lang="en-US" dirty="0"/>
          </a:p>
        </p:txBody>
      </p:sp>
      <p:sp>
        <p:nvSpPr>
          <p:cNvPr id="3" name="Content Placeholder 2"/>
          <p:cNvSpPr>
            <a:spLocks noGrp="1"/>
          </p:cNvSpPr>
          <p:nvPr>
            <p:ph idx="1"/>
          </p:nvPr>
        </p:nvSpPr>
        <p:spPr>
          <a:xfrm>
            <a:off x="487680" y="1771561"/>
            <a:ext cx="11358880" cy="5242560"/>
          </a:xfrm>
        </p:spPr>
        <p:txBody>
          <a:bodyPr/>
          <a:lstStyle/>
          <a:p>
            <a:r>
              <a:rPr lang="en-US" b="1" dirty="0" smtClean="0"/>
              <a:t>Conway &amp; Holcomb </a:t>
            </a:r>
            <a:r>
              <a:rPr lang="en-US" dirty="0" smtClean="0"/>
              <a:t>(2008): Mentors are “made” (not born), are involved in a continuous process of “becoming”, mentoring is challenging (mentors’ needs, time management, communication, finding balance) </a:t>
            </a:r>
          </a:p>
          <a:p>
            <a:r>
              <a:rPr lang="en-US" b="1" dirty="0" smtClean="0"/>
              <a:t>Robinson </a:t>
            </a:r>
            <a:r>
              <a:rPr lang="en-US" dirty="0" smtClean="0"/>
              <a:t>(2005): By providing experienced teachers with the opportunity to mentor, we may give them “space to grow” within the profession</a:t>
            </a:r>
            <a:endParaRPr lang="en-US" b="1" dirty="0" smtClean="0"/>
          </a:p>
          <a:p>
            <a:r>
              <a:rPr lang="en-US" b="1" dirty="0" smtClean="0"/>
              <a:t>Smith </a:t>
            </a:r>
            <a:r>
              <a:rPr lang="en-US" dirty="0" smtClean="0"/>
              <a:t>(2005): Beginning teachers need and deserve our support, build and nurture a relationship.</a:t>
            </a:r>
            <a:endParaRPr lang="en-US" b="1" dirty="0" smtClean="0"/>
          </a:p>
          <a:p>
            <a:r>
              <a:rPr lang="en-US" b="1" dirty="0" smtClean="0"/>
              <a:t>Campbell &amp; </a:t>
            </a:r>
            <a:r>
              <a:rPr lang="en-US" b="1" dirty="0" err="1" smtClean="0"/>
              <a:t>Brummett</a:t>
            </a:r>
            <a:r>
              <a:rPr lang="en-US" b="1" dirty="0" smtClean="0"/>
              <a:t> (2007): </a:t>
            </a:r>
            <a:r>
              <a:rPr lang="en-US" dirty="0" smtClean="0"/>
              <a:t>Encourage mentees to engage with their teacher identity/think and act like the teacher, stretch the mentee’s ways of thinking. Progress from model—coach—friend—partner teacher.</a:t>
            </a:r>
            <a:endParaRPr lang="en-US" b="1" dirty="0" smtClean="0"/>
          </a:p>
          <a:p>
            <a:r>
              <a:rPr lang="en-US" b="1" dirty="0" smtClean="0"/>
              <a:t>Edwards &amp; </a:t>
            </a:r>
            <a:r>
              <a:rPr lang="en-US" b="1" dirty="0" err="1" smtClean="0"/>
              <a:t>Dendler</a:t>
            </a:r>
            <a:r>
              <a:rPr lang="en-US" b="1" dirty="0" smtClean="0"/>
              <a:t> (2007): </a:t>
            </a:r>
            <a:r>
              <a:rPr lang="en-US" dirty="0" smtClean="0"/>
              <a:t>Success comes in the early stages: make a good match, set up your classroom/climate well, and the first week is critical</a:t>
            </a:r>
            <a:endParaRPr lang="en-US" b="1" dirty="0"/>
          </a:p>
        </p:txBody>
      </p:sp>
    </p:spTree>
    <p:extLst>
      <p:ext uri="{BB962C8B-B14F-4D97-AF65-F5344CB8AC3E}">
        <p14:creationId xmlns:p14="http://schemas.microsoft.com/office/powerpoint/2010/main" val="221991552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 for practicing music educators:</a:t>
            </a:r>
            <a:endParaRPr lang="en-US" dirty="0"/>
          </a:p>
        </p:txBody>
      </p:sp>
      <p:sp>
        <p:nvSpPr>
          <p:cNvPr id="3" name="Content Placeholder 2"/>
          <p:cNvSpPr>
            <a:spLocks noGrp="1"/>
          </p:cNvSpPr>
          <p:nvPr>
            <p:ph idx="1"/>
          </p:nvPr>
        </p:nvSpPr>
        <p:spPr/>
        <p:txBody>
          <a:bodyPr>
            <a:normAutofit/>
          </a:bodyPr>
          <a:lstStyle/>
          <a:p>
            <a:r>
              <a:rPr lang="en-US" dirty="0" smtClean="0"/>
              <a:t>Build a positive relationship that includes trust, modeling, and appropriate conversation (Conway, Smith) </a:t>
            </a:r>
          </a:p>
          <a:p>
            <a:r>
              <a:rPr lang="en-US" dirty="0" smtClean="0"/>
              <a:t>Use mentoring as an opportunity to grow and contribute professionally (Robinson, Smith)</a:t>
            </a:r>
          </a:p>
          <a:p>
            <a:r>
              <a:rPr lang="en-US" dirty="0" smtClean="0"/>
              <a:t>Learn from each other (Smith, Conway, Edwards &amp; </a:t>
            </a:r>
            <a:r>
              <a:rPr lang="en-US" dirty="0" err="1" smtClean="0"/>
              <a:t>Dundler</a:t>
            </a:r>
            <a:r>
              <a:rPr lang="en-US" dirty="0" smtClean="0"/>
              <a:t>)</a:t>
            </a:r>
          </a:p>
          <a:p>
            <a:r>
              <a:rPr lang="en-US" dirty="0" smtClean="0"/>
              <a:t>Encourage the development of teacher identity and treat the mentee as a professional (Campbell &amp; </a:t>
            </a:r>
            <a:r>
              <a:rPr lang="en-US" dirty="0" err="1" smtClean="0"/>
              <a:t>Brummett</a:t>
            </a:r>
            <a:r>
              <a:rPr lang="en-US" dirty="0" smtClean="0"/>
              <a:t>, Edwards &amp; </a:t>
            </a:r>
            <a:r>
              <a:rPr lang="en-US" dirty="0" err="1" smtClean="0"/>
              <a:t>Dundler</a:t>
            </a:r>
            <a:r>
              <a:rPr lang="en-US" dirty="0" smtClean="0"/>
              <a:t>)</a:t>
            </a:r>
          </a:p>
          <a:p>
            <a:endParaRPr lang="en-US" dirty="0" smtClean="0"/>
          </a:p>
          <a:p>
            <a:endParaRPr lang="en-US" dirty="0"/>
          </a:p>
        </p:txBody>
      </p:sp>
    </p:spTree>
    <p:extLst>
      <p:ext uri="{BB962C8B-B14F-4D97-AF65-F5344CB8AC3E}">
        <p14:creationId xmlns:p14="http://schemas.microsoft.com/office/powerpoint/2010/main" val="249301860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r>
              <a:rPr lang="en-US" sz="1800" dirty="0">
                <a:latin typeface="Times New Roman" panose="02020603050405020304" pitchFamily="18" charset="0"/>
                <a:cs typeface="Times New Roman" panose="02020603050405020304" pitchFamily="18" charset="0"/>
              </a:rPr>
              <a:t>Campbell, M. &amp; </a:t>
            </a:r>
            <a:r>
              <a:rPr lang="en-US" sz="1800" dirty="0" err="1">
                <a:latin typeface="Times New Roman" panose="02020603050405020304" pitchFamily="18" charset="0"/>
                <a:cs typeface="Times New Roman" panose="02020603050405020304" pitchFamily="18" charset="0"/>
              </a:rPr>
              <a:t>Brummett</a:t>
            </a:r>
            <a:r>
              <a:rPr lang="en-US" sz="1800" dirty="0">
                <a:latin typeface="Times New Roman" panose="02020603050405020304" pitchFamily="18" charset="0"/>
                <a:cs typeface="Times New Roman" panose="02020603050405020304" pitchFamily="18" charset="0"/>
              </a:rPr>
              <a:t>, V. (2007). Mentoring Preservice Teachers for Development and </a:t>
            </a:r>
            <a:r>
              <a:rPr lang="en-US" sz="1800" dirty="0" smtClean="0">
                <a:latin typeface="Times New Roman" panose="02020603050405020304" pitchFamily="18" charset="0"/>
                <a:cs typeface="Times New Roman" panose="02020603050405020304" pitchFamily="18" charset="0"/>
              </a:rPr>
              <a:t>	Growth </a:t>
            </a:r>
            <a:r>
              <a:rPr lang="en-US" sz="1800" dirty="0">
                <a:latin typeface="Times New Roman" panose="02020603050405020304" pitchFamily="18" charset="0"/>
                <a:cs typeface="Times New Roman" panose="02020603050405020304" pitchFamily="18" charset="0"/>
              </a:rPr>
              <a:t>of Professional Knowledge. </a:t>
            </a:r>
            <a:r>
              <a:rPr lang="en-US" sz="1800" i="1" dirty="0">
                <a:latin typeface="Times New Roman" panose="02020603050405020304" pitchFamily="18" charset="0"/>
                <a:cs typeface="Times New Roman" panose="02020603050405020304" pitchFamily="18" charset="0"/>
              </a:rPr>
              <a:t>Music Educators Journal</a:t>
            </a:r>
            <a:r>
              <a:rPr lang="en-US" sz="1800" dirty="0">
                <a:latin typeface="Times New Roman" panose="02020603050405020304" pitchFamily="18" charset="0"/>
                <a:cs typeface="Times New Roman" panose="02020603050405020304" pitchFamily="18" charset="0"/>
              </a:rPr>
              <a:t>, 93 (3)</a:t>
            </a:r>
          </a:p>
          <a:p>
            <a:r>
              <a:rPr lang="en-US" sz="1800" dirty="0" smtClean="0">
                <a:latin typeface="Times New Roman" panose="02020603050405020304" pitchFamily="18" charset="0"/>
                <a:cs typeface="Times New Roman" panose="02020603050405020304" pitchFamily="18" charset="0"/>
              </a:rPr>
              <a:t>Conway</a:t>
            </a:r>
            <a:r>
              <a:rPr lang="en-US" sz="1800" dirty="0">
                <a:latin typeface="Times New Roman" panose="02020603050405020304" pitchFamily="18" charset="0"/>
                <a:cs typeface="Times New Roman" panose="02020603050405020304" pitchFamily="18" charset="0"/>
              </a:rPr>
              <a:t>, C., &amp; Holcomb, A. (2008). Perceptions of Experienced Music Teachers regarding </a:t>
            </a:r>
            <a:r>
              <a:rPr lang="en-US" sz="1800" dirty="0" smtClean="0">
                <a:latin typeface="Times New Roman" panose="02020603050405020304" pitchFamily="18" charset="0"/>
                <a:cs typeface="Times New Roman" panose="02020603050405020304" pitchFamily="18" charset="0"/>
              </a:rPr>
              <a:t>	Their </a:t>
            </a:r>
            <a:r>
              <a:rPr lang="en-US" sz="1800" dirty="0">
                <a:latin typeface="Times New Roman" panose="02020603050405020304" pitchFamily="18" charset="0"/>
                <a:cs typeface="Times New Roman" panose="02020603050405020304" pitchFamily="18" charset="0"/>
              </a:rPr>
              <a:t>Work as Music </a:t>
            </a:r>
            <a:r>
              <a:rPr lang="en-US" sz="1800" dirty="0" smtClean="0">
                <a:latin typeface="Times New Roman" panose="02020603050405020304" pitchFamily="18" charset="0"/>
                <a:cs typeface="Times New Roman" panose="02020603050405020304" pitchFamily="18" charset="0"/>
              </a:rPr>
              <a:t>Mentors</a:t>
            </a:r>
            <a:r>
              <a:rPr lang="en-US" sz="1800" dirty="0">
                <a:latin typeface="Times New Roman" panose="02020603050405020304" pitchFamily="18" charset="0"/>
                <a:cs typeface="Times New Roman" panose="02020603050405020304" pitchFamily="18" charset="0"/>
              </a:rPr>
              <a:t>. </a:t>
            </a:r>
            <a:r>
              <a:rPr lang="en-US" sz="1800" i="1" dirty="0" smtClean="0">
                <a:latin typeface="Times New Roman" panose="02020603050405020304" pitchFamily="18" charset="0"/>
                <a:cs typeface="Times New Roman" panose="02020603050405020304" pitchFamily="18" charset="0"/>
              </a:rPr>
              <a:t>Journal </a:t>
            </a:r>
            <a:r>
              <a:rPr lang="en-US" sz="1800" i="1" dirty="0">
                <a:latin typeface="Times New Roman" panose="02020603050405020304" pitchFamily="18" charset="0"/>
                <a:cs typeface="Times New Roman" panose="02020603050405020304" pitchFamily="18" charset="0"/>
              </a:rPr>
              <a:t>of Research in Music Education</a:t>
            </a:r>
            <a:r>
              <a:rPr lang="en-US" sz="1800" dirty="0">
                <a:latin typeface="Times New Roman" panose="02020603050405020304" pitchFamily="18" charset="0"/>
                <a:cs typeface="Times New Roman" panose="02020603050405020304" pitchFamily="18" charset="0"/>
              </a:rPr>
              <a:t>, </a:t>
            </a:r>
            <a:r>
              <a:rPr lang="en-US" sz="1800" i="1" dirty="0">
                <a:latin typeface="Times New Roman" panose="02020603050405020304" pitchFamily="18" charset="0"/>
                <a:cs typeface="Times New Roman" panose="02020603050405020304" pitchFamily="18" charset="0"/>
              </a:rPr>
              <a:t>56</a:t>
            </a:r>
            <a:r>
              <a:rPr lang="en-US" sz="1800" dirty="0">
                <a:latin typeface="Times New Roman" panose="02020603050405020304" pitchFamily="18" charset="0"/>
                <a:cs typeface="Times New Roman" panose="02020603050405020304" pitchFamily="18" charset="0"/>
              </a:rPr>
              <a:t>(1). </a:t>
            </a:r>
            <a:endParaRPr lang="en-US" sz="1800" dirty="0" smtClean="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Edwards, K. &amp; </a:t>
            </a:r>
            <a:r>
              <a:rPr lang="en-US" sz="1800" dirty="0" err="1">
                <a:latin typeface="Times New Roman" panose="02020603050405020304" pitchFamily="18" charset="0"/>
                <a:cs typeface="Times New Roman" panose="02020603050405020304" pitchFamily="18" charset="0"/>
              </a:rPr>
              <a:t>Dendler</a:t>
            </a:r>
            <a:r>
              <a:rPr lang="en-US" sz="1800" dirty="0">
                <a:latin typeface="Times New Roman" panose="02020603050405020304" pitchFamily="18" charset="0"/>
                <a:cs typeface="Times New Roman" panose="02020603050405020304" pitchFamily="18" charset="0"/>
              </a:rPr>
              <a:t>, D. (2007). Mentoring Student Teachers in the Music Classroom. </a:t>
            </a:r>
            <a:r>
              <a:rPr lang="en-US" sz="1800" dirty="0" smtClean="0">
                <a:latin typeface="Times New Roman" panose="02020603050405020304" pitchFamily="18" charset="0"/>
                <a:cs typeface="Times New Roman" panose="02020603050405020304" pitchFamily="18" charset="0"/>
              </a:rPr>
              <a:t>	</a:t>
            </a:r>
            <a:r>
              <a:rPr lang="en-US" sz="1800" i="1" dirty="0" smtClean="0">
                <a:latin typeface="Times New Roman" panose="02020603050405020304" pitchFamily="18" charset="0"/>
                <a:cs typeface="Times New Roman" panose="02020603050405020304" pitchFamily="18" charset="0"/>
              </a:rPr>
              <a:t>Music </a:t>
            </a:r>
            <a:r>
              <a:rPr lang="en-US" sz="1800" i="1" dirty="0">
                <a:latin typeface="Times New Roman" panose="02020603050405020304" pitchFamily="18" charset="0"/>
                <a:cs typeface="Times New Roman" panose="02020603050405020304" pitchFamily="18" charset="0"/>
              </a:rPr>
              <a:t>Educators Journal</a:t>
            </a:r>
            <a:r>
              <a:rPr lang="en-US" sz="1800" dirty="0">
                <a:latin typeface="Times New Roman" panose="02020603050405020304" pitchFamily="18" charset="0"/>
                <a:cs typeface="Times New Roman" panose="02020603050405020304" pitchFamily="18" charset="0"/>
              </a:rPr>
              <a:t>, 93 (5</a:t>
            </a:r>
            <a:r>
              <a:rPr lang="en-US" sz="1800" dirty="0" smtClean="0">
                <a:latin typeface="Times New Roman" panose="02020603050405020304" pitchFamily="18" charset="0"/>
                <a:cs typeface="Times New Roman" panose="02020603050405020304" pitchFamily="18" charset="0"/>
              </a:rPr>
              <a:t>)</a:t>
            </a:r>
          </a:p>
          <a:p>
            <a:r>
              <a:rPr lang="en-US" sz="1800" dirty="0" smtClean="0">
                <a:latin typeface="Times New Roman" panose="02020603050405020304" pitchFamily="18" charset="0"/>
                <a:cs typeface="Times New Roman" panose="02020603050405020304" pitchFamily="18" charset="0"/>
              </a:rPr>
              <a:t>Robinson</a:t>
            </a:r>
            <a:r>
              <a:rPr lang="en-US" sz="1800" dirty="0">
                <a:latin typeface="Times New Roman" panose="02020603050405020304" pitchFamily="18" charset="0"/>
                <a:cs typeface="Times New Roman" panose="02020603050405020304" pitchFamily="18" charset="0"/>
              </a:rPr>
              <a:t>, M. (2005). The Impact of Beginning Music Teacher Assessment on the </a:t>
            </a:r>
            <a:r>
              <a:rPr lang="en-US" sz="1800" dirty="0" smtClean="0">
                <a:latin typeface="Times New Roman" panose="02020603050405020304" pitchFamily="18" charset="0"/>
                <a:cs typeface="Times New Roman" panose="02020603050405020304" pitchFamily="18" charset="0"/>
              </a:rPr>
              <a:t>	Assessors</a:t>
            </a:r>
            <a:r>
              <a:rPr lang="en-US" sz="1800" dirty="0">
                <a:latin typeface="Times New Roman" panose="02020603050405020304" pitchFamily="18" charset="0"/>
                <a:cs typeface="Times New Roman" panose="02020603050405020304" pitchFamily="18" charset="0"/>
              </a:rPr>
              <a:t>: Notes from Experienced </a:t>
            </a:r>
            <a:r>
              <a:rPr lang="en-US" sz="1800" dirty="0" smtClean="0">
                <a:latin typeface="Times New Roman" panose="02020603050405020304" pitchFamily="18" charset="0"/>
                <a:cs typeface="Times New Roman" panose="02020603050405020304" pitchFamily="18" charset="0"/>
              </a:rPr>
              <a:t>Teachers</a:t>
            </a:r>
            <a:r>
              <a:rPr lang="en-US" sz="1800" dirty="0">
                <a:latin typeface="Times New Roman" panose="02020603050405020304" pitchFamily="18" charset="0"/>
                <a:cs typeface="Times New Roman" panose="02020603050405020304" pitchFamily="18" charset="0"/>
              </a:rPr>
              <a:t>. </a:t>
            </a:r>
            <a:r>
              <a:rPr lang="en-US" sz="1800" i="1" dirty="0">
                <a:latin typeface="Times New Roman" panose="02020603050405020304" pitchFamily="18" charset="0"/>
                <a:cs typeface="Times New Roman" panose="02020603050405020304" pitchFamily="18" charset="0"/>
              </a:rPr>
              <a:t>Bulletin of the Council for Research in </a:t>
            </a:r>
            <a:r>
              <a:rPr lang="en-US" sz="1800" i="1" dirty="0" smtClean="0">
                <a:latin typeface="Times New Roman" panose="02020603050405020304" pitchFamily="18" charset="0"/>
                <a:cs typeface="Times New Roman" panose="02020603050405020304" pitchFamily="18" charset="0"/>
              </a:rPr>
              <a:t>	Music </a:t>
            </a:r>
            <a:r>
              <a:rPr lang="en-US" sz="1800" i="1" dirty="0">
                <a:latin typeface="Times New Roman" panose="02020603050405020304" pitchFamily="18" charset="0"/>
                <a:cs typeface="Times New Roman" panose="02020603050405020304" pitchFamily="18" charset="0"/>
              </a:rPr>
              <a:t>Education</a:t>
            </a:r>
            <a:r>
              <a:rPr lang="en-US" sz="1800" dirty="0">
                <a:latin typeface="Times New Roman" panose="02020603050405020304" pitchFamily="18" charset="0"/>
                <a:cs typeface="Times New Roman" panose="02020603050405020304" pitchFamily="18" charset="0"/>
              </a:rPr>
              <a:t>, </a:t>
            </a:r>
            <a:r>
              <a:rPr lang="en-US" sz="1800" i="1" dirty="0">
                <a:latin typeface="Times New Roman" panose="02020603050405020304" pitchFamily="18" charset="0"/>
                <a:cs typeface="Times New Roman" panose="02020603050405020304" pitchFamily="18" charset="0"/>
              </a:rPr>
              <a:t>164</a:t>
            </a:r>
            <a:r>
              <a:rPr lang="en-US" sz="1800" dirty="0">
                <a:latin typeface="Times New Roman" panose="02020603050405020304" pitchFamily="18" charset="0"/>
                <a:cs typeface="Times New Roman" panose="02020603050405020304" pitchFamily="18" charset="0"/>
              </a:rPr>
              <a:t>. </a:t>
            </a:r>
            <a:endParaRPr lang="en-US" sz="1800" dirty="0" smtClean="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Smith, M. (2005). Modern Mentoring: Ancient Lessons for Today. </a:t>
            </a:r>
            <a:r>
              <a:rPr lang="en-US" sz="1800" i="1" dirty="0" smtClean="0">
                <a:latin typeface="Times New Roman" panose="02020603050405020304" pitchFamily="18" charset="0"/>
                <a:cs typeface="Times New Roman" panose="02020603050405020304" pitchFamily="18" charset="0"/>
              </a:rPr>
              <a:t>Music </a:t>
            </a:r>
            <a:r>
              <a:rPr lang="en-US" sz="1800" i="1" dirty="0">
                <a:latin typeface="Times New Roman" panose="02020603050405020304" pitchFamily="18" charset="0"/>
                <a:cs typeface="Times New Roman" panose="02020603050405020304" pitchFamily="18" charset="0"/>
              </a:rPr>
              <a:t>Educators </a:t>
            </a:r>
            <a:r>
              <a:rPr lang="en-US" sz="1800" i="1" dirty="0" smtClean="0">
                <a:latin typeface="Times New Roman" panose="02020603050405020304" pitchFamily="18" charset="0"/>
                <a:cs typeface="Times New Roman" panose="02020603050405020304" pitchFamily="18" charset="0"/>
              </a:rPr>
              <a:t>	Journal</a:t>
            </a: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92 (2). </a:t>
            </a:r>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dirty="0" smtClean="0"/>
          </a:p>
          <a:p>
            <a:endParaRPr lang="en-US" dirty="0"/>
          </a:p>
        </p:txBody>
      </p:sp>
    </p:spTree>
    <p:extLst>
      <p:ext uri="{BB962C8B-B14F-4D97-AF65-F5344CB8AC3E}">
        <p14:creationId xmlns:p14="http://schemas.microsoft.com/office/powerpoint/2010/main" val="366094300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468</TotalTime>
  <Words>713</Words>
  <Application>Microsoft Macintosh PowerPoint</Application>
  <PresentationFormat>Custom</PresentationFormat>
  <Paragraphs>37</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Ion</vt:lpstr>
      <vt:lpstr>Mentoring Pre-Service Music Educators</vt:lpstr>
      <vt:lpstr>Why this topic?</vt:lpstr>
      <vt:lpstr>What does the research suggest?:</vt:lpstr>
      <vt:lpstr>Applications for practicing music educators:</vt:lpstr>
      <vt:lpstr>References</vt:lpstr>
    </vt:vector>
  </TitlesOfParts>
  <Company>National Heritage Academies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Mentoring Pre-Service Music Educators</dc:title>
  <dc:creator>STEVEN WIDEMAN</dc:creator>
  <cp:lastModifiedBy>Mitchell Robinson</cp:lastModifiedBy>
  <cp:revision>14</cp:revision>
  <dcterms:created xsi:type="dcterms:W3CDTF">2015-07-16T16:19:25Z</dcterms:created>
  <dcterms:modified xsi:type="dcterms:W3CDTF">2015-07-17T17:11:23Z</dcterms:modified>
</cp:coreProperties>
</file>