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1" r:id="rId4"/>
    <p:sldId id="273" r:id="rId5"/>
    <p:sldId id="263" r:id="rId6"/>
    <p:sldId id="258" r:id="rId7"/>
    <p:sldId id="264" r:id="rId8"/>
    <p:sldId id="265" r:id="rId9"/>
    <p:sldId id="272" r:id="rId10"/>
    <p:sldId id="275" r:id="rId11"/>
    <p:sldId id="269" r:id="rId12"/>
    <p:sldId id="270" r:id="rId13"/>
    <p:sldId id="259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5" d="100"/>
          <a:sy n="35" d="100"/>
        </p:scale>
        <p:origin x="-2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36245-6177-4D4F-87E0-4622FB3E646E}" type="datetimeFigureOut">
              <a:rPr lang="en-US" smtClean="0"/>
              <a:t>7/17/15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AA904-63A2-3142-BA01-805BC32C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tYie2miTHk&amp;list=PL6CDB9E084AA02802&amp;index=7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662" y="1301941"/>
            <a:ext cx="4127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Helvetica"/>
                <a:cs typeface="Helvetica"/>
              </a:rPr>
              <a:t>SCHOOL MUSIC</a:t>
            </a:r>
            <a:endParaRPr lang="en-US" sz="4000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39" y="159403"/>
            <a:ext cx="4052097" cy="2702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76" y="3538163"/>
            <a:ext cx="4066779" cy="2710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825" y="3442033"/>
            <a:ext cx="3983648" cy="28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9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736600"/>
            <a:ext cx="3009900" cy="269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485900"/>
            <a:ext cx="3181350" cy="318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0" y="565150"/>
            <a:ext cx="28575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3595687"/>
            <a:ext cx="3810000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8700" y="2595562"/>
            <a:ext cx="2273618" cy="3143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100" y="3994150"/>
            <a:ext cx="3651250" cy="24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2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77789"/>
            <a:ext cx="3911600" cy="391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6792" y="5670436"/>
            <a:ext cx="2439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Helvetica"/>
                <a:cs typeface="Helvetica"/>
              </a:rPr>
              <a:t>Miksza</a:t>
            </a:r>
            <a:r>
              <a:rPr lang="en-US" sz="2800" dirty="0" smtClean="0">
                <a:latin typeface="Helvetica"/>
                <a:cs typeface="Helvetica"/>
              </a:rPr>
              <a:t> (2013)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" y="1448430"/>
            <a:ext cx="40275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 smtClean="0">
              <a:latin typeface="Helvetica"/>
              <a:cs typeface="Helvetic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Helvetica"/>
                <a:cs typeface="Helvetica"/>
              </a:rPr>
              <a:t>A</a:t>
            </a:r>
            <a:r>
              <a:rPr lang="en-US" sz="2800" dirty="0" smtClean="0">
                <a:latin typeface="Helvetica"/>
                <a:cs typeface="Helvetica"/>
              </a:rPr>
              <a:t>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Helvetica"/>
                <a:cs typeface="Helvetica"/>
              </a:rPr>
              <a:t>Comprehensive Musicianship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Helvetica"/>
                <a:cs typeface="Helvetica"/>
              </a:rPr>
              <a:t>Individual empowerment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Helvetica"/>
                <a:cs typeface="Helvetica"/>
              </a:rPr>
              <a:t>Collaborative approaches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Helvetica"/>
                <a:cs typeface="Helvetica"/>
              </a:rPr>
              <a:t>Broader repertoire</a:t>
            </a:r>
          </a:p>
        </p:txBody>
      </p:sp>
    </p:spTree>
    <p:extLst>
      <p:ext uri="{BB962C8B-B14F-4D97-AF65-F5344CB8AC3E}">
        <p14:creationId xmlns:p14="http://schemas.microsoft.com/office/powerpoint/2010/main" val="62253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2444750"/>
            <a:ext cx="19050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7836" y="5859286"/>
            <a:ext cx="3603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Helvetica"/>
                <a:cs typeface="Helvetica"/>
              </a:rPr>
              <a:t>Inconclusions</a:t>
            </a:r>
            <a:endParaRPr lang="en-US" sz="44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624" y="5659110"/>
            <a:ext cx="2041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Action ideal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1382" y="5597676"/>
            <a:ext cx="1821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Break 100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2497"/>
            <a:ext cx="3058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Helvetica"/>
                <a:cs typeface="Helvetica"/>
              </a:rPr>
              <a:t>Praxial</a:t>
            </a:r>
            <a:r>
              <a:rPr lang="en-US" sz="2800" dirty="0" smtClean="0">
                <a:latin typeface="Helvetica"/>
                <a:cs typeface="Helvetica"/>
              </a:rPr>
              <a:t>, pragmatic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6792" y="1102771"/>
            <a:ext cx="736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Students deserve to be able to take part fruitfully in the musical practices of society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183140"/>
            <a:ext cx="1481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(a) at all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6569" y="2183140"/>
            <a:ext cx="269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(b) in new ways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914" y="4349750"/>
            <a:ext cx="7230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(c) To a degree that would not have been the case without school music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9715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44" y="1704094"/>
            <a:ext cx="3175000" cy="210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327" y="1258122"/>
            <a:ext cx="1397000" cy="165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174" y="625717"/>
            <a:ext cx="2360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Helvetica"/>
                <a:cs typeface="Helvetica"/>
              </a:rPr>
              <a:t>Kratus</a:t>
            </a:r>
            <a:r>
              <a:rPr lang="en-US" sz="2800" dirty="0" smtClean="0">
                <a:latin typeface="Helvetica"/>
                <a:cs typeface="Helvetica"/>
              </a:rPr>
              <a:t> (2007)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970" y="375229"/>
            <a:ext cx="2479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Colwell (1995)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1236" y="3268794"/>
            <a:ext cx="4695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“The essential element in a strong music program is an enthusiastic, able teacher.”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52747" y="4367450"/>
            <a:ext cx="47839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“I also never would’ve believed that seventh graders would find opera ‘cool’.”</a:t>
            </a:r>
          </a:p>
          <a:p>
            <a:pPr algn="ctr"/>
            <a:r>
              <a:rPr lang="en-US" sz="2800" dirty="0" smtClean="0">
                <a:latin typeface="Helvetica"/>
                <a:cs typeface="Helvetica"/>
              </a:rPr>
              <a:t>Mavens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2351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071" y="183343"/>
            <a:ext cx="8538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Colwell, R. J. (1995). Voluntary national standards and teacher education. </a:t>
            </a:r>
            <a:r>
              <a:rPr lang="en-US" sz="2000" i="1" dirty="0">
                <a:latin typeface="Helvetica"/>
                <a:cs typeface="Helvetica"/>
              </a:rPr>
              <a:t>Bulletin of the Council for Research in Music Education</a:t>
            </a:r>
            <a:r>
              <a:rPr lang="en-US" sz="2000" dirty="0">
                <a:latin typeface="Helvetica"/>
                <a:cs typeface="Helvetica"/>
              </a:rPr>
              <a:t>, 20-31.</a:t>
            </a: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360071" y="1829453"/>
            <a:ext cx="8538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Hickey, M. (2009). Can improvisation be ‘taught’?: A call for free improvisation in our schools. </a:t>
            </a:r>
            <a:r>
              <a:rPr lang="en-US" sz="2000" i="1" dirty="0">
                <a:latin typeface="Helvetica"/>
                <a:cs typeface="Helvetica"/>
              </a:rPr>
              <a:t>International Journal of Music Education</a:t>
            </a:r>
            <a:r>
              <a:rPr lang="en-US" sz="2000" dirty="0">
                <a:latin typeface="Helvetica"/>
                <a:cs typeface="Helvetica"/>
              </a:rPr>
              <a:t>, </a:t>
            </a:r>
            <a:r>
              <a:rPr lang="en-US" sz="2000" i="1" dirty="0">
                <a:latin typeface="Helvetica"/>
                <a:cs typeface="Helvetica"/>
              </a:rPr>
              <a:t>27</a:t>
            </a:r>
            <a:r>
              <a:rPr lang="en-US" sz="2000" dirty="0">
                <a:latin typeface="Helvetica"/>
                <a:cs typeface="Helvetica"/>
              </a:rPr>
              <a:t>(4), 285-299.</a:t>
            </a:r>
          </a:p>
        </p:txBody>
      </p:sp>
      <p:sp>
        <p:nvSpPr>
          <p:cNvPr id="6" name="Rectangle 5"/>
          <p:cNvSpPr/>
          <p:nvPr/>
        </p:nvSpPr>
        <p:spPr>
          <a:xfrm>
            <a:off x="360071" y="1006398"/>
            <a:ext cx="8503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Freedman, B. (2013). </a:t>
            </a:r>
            <a:r>
              <a:rPr lang="en-US" sz="2000" i="1" dirty="0">
                <a:latin typeface="Helvetica"/>
                <a:cs typeface="Helvetica"/>
              </a:rPr>
              <a:t>Teaching Music Through Composition: A Curriculum Using Technology</a:t>
            </a:r>
            <a:r>
              <a:rPr lang="en-US" sz="2000" dirty="0">
                <a:latin typeface="Helvetica"/>
                <a:cs typeface="Helvetica"/>
              </a:rPr>
              <a:t>. Oxford University Press.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60071" y="2960285"/>
            <a:ext cx="8538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Helvetica"/>
                <a:cs typeface="Helvetica"/>
              </a:rPr>
              <a:t>Kratus</a:t>
            </a:r>
            <a:r>
              <a:rPr lang="en-US" sz="2000" dirty="0">
                <a:latin typeface="Helvetica"/>
                <a:cs typeface="Helvetica"/>
              </a:rPr>
              <a:t>, J. (2007). Centennial series: Music education at the tipping point. </a:t>
            </a:r>
            <a:r>
              <a:rPr lang="en-US" sz="2000" i="1" dirty="0">
                <a:latin typeface="Helvetica"/>
                <a:cs typeface="Helvetica"/>
              </a:rPr>
              <a:t>Music Educators Journal</a:t>
            </a:r>
            <a:r>
              <a:rPr lang="en-US" sz="2000" dirty="0">
                <a:latin typeface="Helvetica"/>
                <a:cs typeface="Helvetica"/>
              </a:rPr>
              <a:t>, 42-48.</a:t>
            </a:r>
          </a:p>
        </p:txBody>
      </p:sp>
      <p:sp>
        <p:nvSpPr>
          <p:cNvPr id="8" name="Rectangle 7"/>
          <p:cNvSpPr/>
          <p:nvPr/>
        </p:nvSpPr>
        <p:spPr>
          <a:xfrm>
            <a:off x="360071" y="4544840"/>
            <a:ext cx="8503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Helvetica"/>
                <a:cs typeface="Helvetica"/>
              </a:rPr>
              <a:t>Regelski</a:t>
            </a:r>
            <a:r>
              <a:rPr lang="en-US" sz="2000" dirty="0">
                <a:latin typeface="Helvetica"/>
                <a:cs typeface="Helvetica"/>
              </a:rPr>
              <a:t>, T. (2008). Music education for a changing society. </a:t>
            </a:r>
            <a:r>
              <a:rPr lang="en-US" sz="2000" i="1" dirty="0" err="1">
                <a:latin typeface="Helvetica"/>
                <a:cs typeface="Helvetica"/>
              </a:rPr>
              <a:t>Diskussion</a:t>
            </a:r>
            <a:r>
              <a:rPr lang="en-US" sz="2000" i="1" dirty="0">
                <a:latin typeface="Helvetica"/>
                <a:cs typeface="Helvetica"/>
              </a:rPr>
              <a:t> </a:t>
            </a:r>
            <a:r>
              <a:rPr lang="en-US" sz="2000" i="1" dirty="0" err="1">
                <a:latin typeface="Helvetica"/>
                <a:cs typeface="Helvetica"/>
              </a:rPr>
              <a:t>Musikpädagogik</a:t>
            </a:r>
            <a:r>
              <a:rPr lang="en-US" sz="2000" dirty="0">
                <a:latin typeface="Helvetica"/>
                <a:cs typeface="Helvetica"/>
              </a:rPr>
              <a:t>, </a:t>
            </a:r>
            <a:r>
              <a:rPr lang="en-US" sz="2000" i="1" dirty="0">
                <a:latin typeface="Helvetica"/>
                <a:cs typeface="Helvetica"/>
              </a:rPr>
              <a:t>38</a:t>
            </a:r>
            <a:r>
              <a:rPr lang="en-US" sz="2000" dirty="0">
                <a:latin typeface="Helvetica"/>
                <a:cs typeface="Helvetica"/>
              </a:rPr>
              <a:t>, 34-42.</a:t>
            </a:r>
          </a:p>
        </p:txBody>
      </p:sp>
      <p:sp>
        <p:nvSpPr>
          <p:cNvPr id="9" name="Rectangle 8"/>
          <p:cNvSpPr/>
          <p:nvPr/>
        </p:nvSpPr>
        <p:spPr>
          <a:xfrm>
            <a:off x="360071" y="5367895"/>
            <a:ext cx="8538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Thibeault</a:t>
            </a:r>
            <a:r>
              <a:rPr lang="en-US" dirty="0">
                <a:latin typeface="Helvetica"/>
                <a:cs typeface="Helvetica"/>
              </a:rPr>
              <a:t>, M. D. (2011). A Critical Pragmatic Approach to Technology in Music Education: Response to John </a:t>
            </a:r>
            <a:r>
              <a:rPr lang="en-US" dirty="0" err="1">
                <a:latin typeface="Helvetica"/>
                <a:cs typeface="Helvetica"/>
              </a:rPr>
              <a:t>Kratus</a:t>
            </a:r>
            <a:r>
              <a:rPr lang="en-US" dirty="0">
                <a:latin typeface="Helvetica"/>
                <a:cs typeface="Helvetica"/>
              </a:rPr>
              <a:t>’“Transitioning to Music Education 3.0”.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071" y="3783340"/>
            <a:ext cx="8503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Miksza</a:t>
            </a:r>
            <a:r>
              <a:rPr lang="en-US" dirty="0"/>
              <a:t>, P. (2013). The Future of Music Education Continuing the Dialogue about Curricular Reform. </a:t>
            </a:r>
            <a:r>
              <a:rPr lang="en-US" i="1" dirty="0"/>
              <a:t>Music Educators Journal</a:t>
            </a:r>
            <a:r>
              <a:rPr lang="en-US" dirty="0"/>
              <a:t>, </a:t>
            </a:r>
            <a:r>
              <a:rPr lang="en-US" i="1" dirty="0"/>
              <a:t>99</a:t>
            </a:r>
            <a:r>
              <a:rPr lang="en-US" dirty="0"/>
              <a:t>(4), 45-50.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0071" y="6129397"/>
            <a:ext cx="8538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Robin, William (2014). The Fat Lady is Still Singing. </a:t>
            </a:r>
            <a:r>
              <a:rPr lang="en-US" i="1" dirty="0" smtClean="0">
                <a:latin typeface="Helvetica"/>
                <a:cs typeface="Helvetica"/>
              </a:rPr>
              <a:t>The New Yorker </a:t>
            </a:r>
            <a:r>
              <a:rPr lang="en-US" dirty="0" smtClean="0">
                <a:latin typeface="Helvetica"/>
                <a:cs typeface="Helvetica"/>
              </a:rPr>
              <a:t>Retrieved </a:t>
            </a:r>
            <a:r>
              <a:rPr lang="en-US" dirty="0">
                <a:latin typeface="Helvetica"/>
                <a:cs typeface="Helvetica"/>
              </a:rPr>
              <a:t>from http://</a:t>
            </a:r>
            <a:r>
              <a:rPr lang="en-US" dirty="0" err="1">
                <a:latin typeface="Helvetica"/>
                <a:cs typeface="Helvetica"/>
              </a:rPr>
              <a:t>www.newyorker.com</a:t>
            </a:r>
            <a:r>
              <a:rPr lang="en-US" dirty="0">
                <a:latin typeface="Helvetica"/>
                <a:cs typeface="Helvetica"/>
              </a:rPr>
              <a:t>/culture/culture-desk/the-fat-lady-is-still-singing</a:t>
            </a:r>
          </a:p>
        </p:txBody>
      </p:sp>
    </p:spTree>
    <p:extLst>
      <p:ext uri="{BB962C8B-B14F-4D97-AF65-F5344CB8AC3E}">
        <p14:creationId xmlns:p14="http://schemas.microsoft.com/office/powerpoint/2010/main" val="297829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7295" y="445891"/>
            <a:ext cx="2100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Helvetica"/>
                <a:cs typeface="Helvetica"/>
              </a:rPr>
              <a:t>u</a:t>
            </a:r>
            <a:r>
              <a:rPr lang="en-US" sz="2800" dirty="0" err="1" smtClean="0">
                <a:latin typeface="Helvetica"/>
                <a:cs typeface="Helvetica"/>
              </a:rPr>
              <a:t>nAmerican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9353" y="1644757"/>
            <a:ext cx="174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a</a:t>
            </a:r>
            <a:r>
              <a:rPr lang="en-US" sz="2800" dirty="0" smtClean="0">
                <a:latin typeface="Helvetica"/>
                <a:cs typeface="Helvetica"/>
              </a:rPr>
              <a:t>utocratic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9962" y="1753941"/>
            <a:ext cx="2000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ompetitive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6896" y="806231"/>
            <a:ext cx="21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a</a:t>
            </a:r>
            <a:r>
              <a:rPr lang="en-US" sz="2800" dirty="0" smtClean="0">
                <a:latin typeface="Helvetica"/>
                <a:cs typeface="Helvetica"/>
              </a:rPr>
              <a:t>uthoritarian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534" y="1906367"/>
            <a:ext cx="1002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e</a:t>
            </a:r>
            <a:r>
              <a:rPr lang="en-US" sz="2800" dirty="0" smtClean="0">
                <a:latin typeface="Helvetica"/>
                <a:cs typeface="Helvetica"/>
              </a:rPr>
              <a:t>litist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3030" y="6090312"/>
            <a:ext cx="144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c</a:t>
            </a:r>
            <a:r>
              <a:rPr lang="en-US" sz="2800" dirty="0" smtClean="0">
                <a:latin typeface="Helvetica"/>
                <a:cs typeface="Helvetica"/>
              </a:rPr>
              <a:t>reative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8911" y="5452952"/>
            <a:ext cx="1462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r</a:t>
            </a:r>
            <a:r>
              <a:rPr lang="en-US" sz="2800" dirty="0" smtClean="0">
                <a:latin typeface="Helvetica"/>
                <a:cs typeface="Helvetica"/>
              </a:rPr>
              <a:t>elevant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3925" y="184281"/>
            <a:ext cx="1661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e</a:t>
            </a:r>
            <a:r>
              <a:rPr lang="en-US" sz="2800" dirty="0" smtClean="0">
                <a:latin typeface="Helvetica"/>
                <a:cs typeface="Helvetica"/>
              </a:rPr>
              <a:t>xclusive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4489" y="1471760"/>
            <a:ext cx="86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rigid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2591" y="4638290"/>
            <a:ext cx="1302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flexible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17091" y="4899900"/>
            <a:ext cx="983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open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7562" y="5423120"/>
            <a:ext cx="1801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innovative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86883" y="1492331"/>
            <a:ext cx="1861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antiquated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4351" y="957801"/>
            <a:ext cx="2100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o</a:t>
            </a:r>
            <a:r>
              <a:rPr lang="en-US" sz="2800" dirty="0" smtClean="0">
                <a:latin typeface="Helvetica"/>
                <a:cs typeface="Helvetica"/>
              </a:rPr>
              <a:t>ut-of-touch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0503" y="4638290"/>
            <a:ext cx="1861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accessible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86782" y="5423120"/>
            <a:ext cx="234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individualized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9141" y="184281"/>
            <a:ext cx="130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limiting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0094" y="1219411"/>
            <a:ext cx="202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hierarchical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15182" y="948540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narrow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37859" y="6037443"/>
            <a:ext cx="1122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digital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0094" y="6176485"/>
            <a:ext cx="214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participatory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6226" y="4638290"/>
            <a:ext cx="20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sustainable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6883" y="6090312"/>
            <a:ext cx="134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diverse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8939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3" grpId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980" y="3506490"/>
            <a:ext cx="19050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1353" y="5483967"/>
            <a:ext cx="2460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Helvetica"/>
                <a:cs typeface="Helvetica"/>
              </a:rPr>
              <a:t>Regelski</a:t>
            </a:r>
            <a:r>
              <a:rPr lang="en-US" sz="2800" dirty="0" smtClean="0">
                <a:latin typeface="Helvetica"/>
                <a:cs typeface="Helvetica"/>
              </a:rPr>
              <a:t> 2008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485" y="5991309"/>
            <a:ext cx="8687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“…the literature chosen should not be the curriculum!”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514" y="609814"/>
            <a:ext cx="8722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Helvetica"/>
                <a:cs typeface="Helvetica"/>
              </a:rPr>
              <a:t>“school music should not be its own musical practice”</a:t>
            </a:r>
            <a:endParaRPr lang="en-US" sz="2800" i="1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751" y="1510146"/>
            <a:ext cx="80112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“…the pluralistic world of music that exists outside the schoolhouse doors…has challenged the hegemony that the conservatory has bequeathed to school music.”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1166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001" y="55778"/>
            <a:ext cx="80112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“The music made in schools, largely based on classical, folk, and sometimes jazz traditions, represents a small and shrinking slice of the musical pie.”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5351678"/>
            <a:ext cx="8635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“One wonders whether our profession’s resistance to change is a direct result of the limitations in the musicianship we have been taught.”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0" y="1938397"/>
            <a:ext cx="3651250" cy="2618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731618"/>
            <a:ext cx="863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Helvetica"/>
                <a:cs typeface="Helvetica"/>
              </a:rPr>
              <a:t>Kratus</a:t>
            </a:r>
            <a:r>
              <a:rPr lang="en-US" sz="2800" dirty="0" smtClean="0">
                <a:latin typeface="Helvetica"/>
                <a:cs typeface="Helvetica"/>
              </a:rPr>
              <a:t> (2007)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8140">
            <a:off x="6697346" y="2226305"/>
            <a:ext cx="2474833" cy="935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20">
            <a:off x="6661481" y="3543051"/>
            <a:ext cx="1602248" cy="12026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1" y="2246501"/>
            <a:ext cx="846330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0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620" y="158006"/>
            <a:ext cx="3505200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58" y="2824843"/>
            <a:ext cx="7848600" cy="3784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120001"/>
            <a:ext cx="5425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Classical music is dead.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035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0442" y="3202061"/>
            <a:ext cx="7866509" cy="18684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Helvetica"/>
                <a:cs typeface="Helvetica"/>
              </a:rPr>
              <a:t>What should we do???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162" y="1064147"/>
            <a:ext cx="182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p</a:t>
            </a:r>
            <a:r>
              <a:rPr lang="en-US" sz="2800" dirty="0" smtClean="0">
                <a:latin typeface="Helvetica"/>
                <a:cs typeface="Helvetica"/>
              </a:rPr>
              <a:t>op music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8462" y="4943662"/>
            <a:ext cx="1921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technology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8328" y="540927"/>
            <a:ext cx="3896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Informal music learning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3163" y="5152306"/>
            <a:ext cx="1462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karaoke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9197" y="1159131"/>
            <a:ext cx="2300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improvisation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00" y="1123155"/>
            <a:ext cx="1079500" cy="1371600"/>
          </a:xfrm>
          <a:prstGeom prst="rect">
            <a:avLst/>
          </a:prstGeom>
        </p:spPr>
      </p:pic>
      <p:sp>
        <p:nvSpPr>
          <p:cNvPr id="3" name="Action Button: Custom 2">
            <a:hlinkClick r:id="rId3" highlightClick="1"/>
          </p:cNvPr>
          <p:cNvSpPr/>
          <p:nvPr/>
        </p:nvSpPr>
        <p:spPr>
          <a:xfrm>
            <a:off x="1174412" y="1682484"/>
            <a:ext cx="635001" cy="61833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324" y="1732489"/>
            <a:ext cx="1166904" cy="1558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745" y="5498632"/>
            <a:ext cx="1072933" cy="1074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080" y="5466882"/>
            <a:ext cx="902135" cy="11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1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4292" y="3167390"/>
            <a:ext cx="429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No more music in schools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1443" y="3167390"/>
            <a:ext cx="2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.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3495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72" y="0"/>
            <a:ext cx="33350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655" y="1651000"/>
            <a:ext cx="2667000" cy="35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3370" y="5286916"/>
            <a:ext cx="176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Andy Doe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6962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3397250"/>
            <a:ext cx="50800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50" y="609600"/>
            <a:ext cx="3134179" cy="43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431</TotalTime>
  <Words>527</Words>
  <Application>Microsoft Macintosh PowerPoint</Application>
  <PresentationFormat>On-screen Show (4:3)</PresentationFormat>
  <Paragraphs>69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 Tune Studio Atlanta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Puckett</dc:creator>
  <cp:lastModifiedBy>Mitchell Robinson</cp:lastModifiedBy>
  <cp:revision>34</cp:revision>
  <dcterms:created xsi:type="dcterms:W3CDTF">2015-07-14T22:11:46Z</dcterms:created>
  <dcterms:modified xsi:type="dcterms:W3CDTF">2015-07-17T17:24:09Z</dcterms:modified>
</cp:coreProperties>
</file>